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6" r:id="rId1"/>
  </p:sldMasterIdLst>
  <p:notesMasterIdLst>
    <p:notesMasterId r:id="rId19"/>
  </p:notesMasterIdLst>
  <p:sldIdLst>
    <p:sldId id="256" r:id="rId2"/>
    <p:sldId id="258" r:id="rId3"/>
    <p:sldId id="259" r:id="rId4"/>
    <p:sldId id="264" r:id="rId5"/>
    <p:sldId id="289" r:id="rId6"/>
    <p:sldId id="261" r:id="rId7"/>
    <p:sldId id="307" r:id="rId8"/>
    <p:sldId id="325" r:id="rId9"/>
    <p:sldId id="326" r:id="rId10"/>
    <p:sldId id="267" r:id="rId11"/>
    <p:sldId id="324" r:id="rId12"/>
    <p:sldId id="290" r:id="rId13"/>
    <p:sldId id="292" r:id="rId14"/>
    <p:sldId id="321" r:id="rId15"/>
    <p:sldId id="323" r:id="rId16"/>
    <p:sldId id="322" r:id="rId17"/>
    <p:sldId id="262" r:id="rId18"/>
  </p:sldIdLst>
  <p:sldSz cx="9144000" cy="6858000" type="screen4x3"/>
  <p:notesSz cx="6858000" cy="9144000"/>
  <p:defaultTextStyle>
    <a:defPPr>
      <a:defRPr lang="it-IT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le medio 2 - Color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701" autoAdjust="0"/>
    <p:restoredTop sz="94660"/>
  </p:normalViewPr>
  <p:slideViewPr>
    <p:cSldViewPr>
      <p:cViewPr varScale="1">
        <p:scale>
          <a:sx n="73" d="100"/>
          <a:sy n="73" d="100"/>
        </p:scale>
        <p:origin x="624" y="6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B00E09AA-9169-47CB-A779-D3CA4EF219F1}" type="datetimeFigureOut">
              <a:rPr lang="it-IT"/>
              <a:pPr>
                <a:defRPr/>
              </a:pPr>
              <a:t>02/06/2020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it-IT" noProof="0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noProof="0"/>
              <a:t>Fare clic per modificare stili del testo dello schema</a:t>
            </a:r>
          </a:p>
          <a:p>
            <a:pPr lvl="1"/>
            <a:r>
              <a:rPr lang="it-IT" noProof="0"/>
              <a:t>Secondo livello</a:t>
            </a:r>
          </a:p>
          <a:p>
            <a:pPr lvl="2"/>
            <a:r>
              <a:rPr lang="it-IT" noProof="0"/>
              <a:t>Terzo livello</a:t>
            </a:r>
          </a:p>
          <a:p>
            <a:pPr lvl="3"/>
            <a:r>
              <a:rPr lang="it-IT" noProof="0"/>
              <a:t>Quarto livello</a:t>
            </a:r>
          </a:p>
          <a:p>
            <a:pPr lvl="4"/>
            <a:r>
              <a:rPr lang="it-IT" noProof="0"/>
              <a:t>Quinto livello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BF9078AD-956A-4D69-9B09-6CDAA12CF410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11149760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Segnaposto immagine diapositiva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1507" name="Segnaposto note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21508" name="Segnaposto numero diapositiva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B96FB01E-AD7C-4EBD-BD9B-B955355A4450}" type="slidenum">
              <a:rPr lang="it-IT" smtClean="0"/>
              <a:pPr/>
              <a:t>7</a:t>
            </a:fld>
            <a:endParaRPr lang="it-IT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Segnaposto immagine diapositiva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1507" name="Segnaposto note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21508" name="Segnaposto numero diapositiva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B96FB01E-AD7C-4EBD-BD9B-B955355A4450}" type="slidenum">
              <a:rPr lang="it-IT" smtClean="0"/>
              <a:pPr/>
              <a:t>8</a:t>
            </a:fld>
            <a:endParaRPr lang="it-IT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Segnaposto immagine diapositiva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1507" name="Segnaposto note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21508" name="Segnaposto numero diapositiva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B96FB01E-AD7C-4EBD-BD9B-B955355A4450}" type="slidenum">
              <a:rPr lang="it-IT" smtClean="0"/>
              <a:pPr/>
              <a:t>9</a:t>
            </a:fld>
            <a:endParaRPr lang="it-IT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olo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tIns="0" rIns="18288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it-IT"/>
              <a:t>Fare clic per modificare lo stile del titolo</a:t>
            </a:r>
            <a:endParaRPr lang="en-US"/>
          </a:p>
        </p:txBody>
      </p:sp>
      <p:sp>
        <p:nvSpPr>
          <p:cNvPr id="17" name="Sottotitolo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it-IT"/>
              <a:t>Fare clic per modificare lo stile del sottotitolo dello schema</a:t>
            </a:r>
            <a:endParaRPr lang="en-US"/>
          </a:p>
        </p:txBody>
      </p:sp>
      <p:sp>
        <p:nvSpPr>
          <p:cNvPr id="4" name="Segnaposto data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C21584-7BE3-4D07-9464-0AB695EF7C0E}" type="datetimeFigureOut">
              <a:rPr lang="it-IT"/>
              <a:pPr>
                <a:defRPr/>
              </a:pPr>
              <a:t>02/06/2020</a:t>
            </a:fld>
            <a:endParaRPr lang="it-IT"/>
          </a:p>
        </p:txBody>
      </p:sp>
      <p:sp>
        <p:nvSpPr>
          <p:cNvPr id="5" name="Segnaposto piè di pagina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egnaposto numero diapositiva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ECDB87-5ACF-460C-945B-759DCC1C9D04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  <a:endParaRPr lang="en-US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/>
          </a:p>
        </p:txBody>
      </p:sp>
      <p:sp>
        <p:nvSpPr>
          <p:cNvPr id="4" name="Segnaposto data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3396CC-3837-487A-9F33-74BA4FD0E892}" type="datetimeFigureOut">
              <a:rPr lang="it-IT"/>
              <a:pPr>
                <a:defRPr/>
              </a:pPr>
              <a:t>02/06/2020</a:t>
            </a:fld>
            <a:endParaRPr lang="it-IT"/>
          </a:p>
        </p:txBody>
      </p:sp>
      <p:sp>
        <p:nvSpPr>
          <p:cNvPr id="5" name="Segnaposto piè di pagina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egnaposto numero diapositiva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C3B77B-98F8-437C-8830-0D5123E5B8B2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lang="it-IT"/>
              <a:t>Fare clic per modificare lo stile del titolo</a:t>
            </a:r>
            <a:endParaRPr lang="en-US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/>
          </a:p>
        </p:txBody>
      </p:sp>
      <p:sp>
        <p:nvSpPr>
          <p:cNvPr id="4" name="Segnaposto data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E149BA-927C-4A25-BD90-0538192EB385}" type="datetimeFigureOut">
              <a:rPr lang="it-IT"/>
              <a:pPr>
                <a:defRPr/>
              </a:pPr>
              <a:t>02/06/2020</a:t>
            </a:fld>
            <a:endParaRPr lang="it-IT"/>
          </a:p>
        </p:txBody>
      </p:sp>
      <p:sp>
        <p:nvSpPr>
          <p:cNvPr id="5" name="Segnaposto piè di pagina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egnaposto numero diapositiva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E72812-E6AF-4199-8363-DAD776EC7E0F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  <a:endParaRPr lang="en-US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/>
          </a:p>
        </p:txBody>
      </p:sp>
      <p:sp>
        <p:nvSpPr>
          <p:cNvPr id="4" name="Segnaposto data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EDEDCB-2121-4B5F-85EA-DD5A7EF27D4C}" type="datetimeFigureOut">
              <a:rPr lang="it-IT"/>
              <a:pPr>
                <a:defRPr/>
              </a:pPr>
              <a:t>02/06/2020</a:t>
            </a:fld>
            <a:endParaRPr lang="it-IT"/>
          </a:p>
        </p:txBody>
      </p:sp>
      <p:sp>
        <p:nvSpPr>
          <p:cNvPr id="5" name="Segnaposto piè di pagina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egnaposto numero diapositiva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5B4FF9-5207-4BDC-B734-7DBE87733364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tIns="0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it-IT"/>
              <a:t>Fare clic per modificare lo stile del titolo</a:t>
            </a:r>
            <a:endParaRPr lang="en-US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B2F9A0-91E5-4A40-93BD-D67801BFEBFC}" type="datetimeFigureOut">
              <a:rPr lang="it-IT"/>
              <a:pPr>
                <a:defRPr/>
              </a:pPr>
              <a:t>02/06/2020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0F9887-C8C0-4A0C-8BD1-81F19FF53EA6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lang="it-IT"/>
              <a:t>Fare clic per modificare lo stile del titolo</a:t>
            </a:r>
            <a:endParaRPr lang="en-US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/>
          </a:p>
        </p:txBody>
      </p:sp>
      <p:sp>
        <p:nvSpPr>
          <p:cNvPr id="5" name="Segnaposto data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CF3E55-974D-4DA5-A2A4-EE6FF6609815}" type="datetimeFigureOut">
              <a:rPr lang="it-IT"/>
              <a:pPr>
                <a:defRPr/>
              </a:pPr>
              <a:t>02/06/2020</a:t>
            </a:fld>
            <a:endParaRPr lang="it-IT"/>
          </a:p>
        </p:txBody>
      </p:sp>
      <p:sp>
        <p:nvSpPr>
          <p:cNvPr id="6" name="Segnaposto piè di pagina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Segnaposto numero diapositiva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81C38D-2454-4607-964C-A6B91D13550B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it-IT"/>
              <a:t>Fare clic per modificare lo stile del titolo</a:t>
            </a:r>
            <a:endParaRPr lang="en-US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5" name="Segnaposto contenuto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/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/>
          </a:p>
        </p:txBody>
      </p:sp>
      <p:sp>
        <p:nvSpPr>
          <p:cNvPr id="7" name="Segnaposto data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DC2E16-3F6C-4AE4-9338-81C58489352B}" type="datetimeFigureOut">
              <a:rPr lang="it-IT"/>
              <a:pPr>
                <a:defRPr/>
              </a:pPr>
              <a:t>02/06/2020</a:t>
            </a:fld>
            <a:endParaRPr lang="it-IT"/>
          </a:p>
        </p:txBody>
      </p:sp>
      <p:sp>
        <p:nvSpPr>
          <p:cNvPr id="8" name="Segnaposto piè di pagina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9" name="Segnaposto numero diapositiva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6EA82D-63DB-4FC4-9766-C56AA5034A2C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it-IT"/>
              <a:t>Fare clic per modificare lo stile del titolo</a:t>
            </a:r>
            <a:endParaRPr lang="en-US"/>
          </a:p>
        </p:txBody>
      </p:sp>
      <p:sp>
        <p:nvSpPr>
          <p:cNvPr id="3" name="Segnaposto data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9B0AB3-E0BA-435E-AB86-1222AA1C5D37}" type="datetimeFigureOut">
              <a:rPr lang="it-IT"/>
              <a:pPr>
                <a:defRPr/>
              </a:pPr>
              <a:t>02/06/2020</a:t>
            </a:fld>
            <a:endParaRPr lang="it-IT"/>
          </a:p>
        </p:txBody>
      </p:sp>
      <p:sp>
        <p:nvSpPr>
          <p:cNvPr id="4" name="Segnaposto piè di pagina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Segnaposto numero diapositiva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B9A6CE-9366-42C5-A9C0-2FA206D55832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5D0D48-EE0B-4458-8398-675F2F238A5A}" type="datetimeFigureOut">
              <a:rPr lang="it-IT"/>
              <a:pPr>
                <a:defRPr/>
              </a:pPr>
              <a:t>02/06/2020</a:t>
            </a:fld>
            <a:endParaRPr lang="it-IT"/>
          </a:p>
        </p:txBody>
      </p:sp>
      <p:sp>
        <p:nvSpPr>
          <p:cNvPr id="3" name="Segnaposto piè di pagina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4" name="Segnaposto numero diapositiva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A15C08-B093-435C-9E2F-03D77D2CD18D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it-IT"/>
              <a:t>Fare clic per modificare lo stile del titolo</a:t>
            </a:r>
            <a:endParaRPr lang="en-US"/>
          </a:p>
        </p:txBody>
      </p:sp>
      <p:sp>
        <p:nvSpPr>
          <p:cNvPr id="3" name="Segnaposto testo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/>
          </a:p>
        </p:txBody>
      </p:sp>
      <p:sp>
        <p:nvSpPr>
          <p:cNvPr id="5" name="Segnaposto data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1DD050-7499-4B0B-9ABC-921600FD54ED}" type="datetimeFigureOut">
              <a:rPr lang="it-IT"/>
              <a:pPr>
                <a:defRPr/>
              </a:pPr>
              <a:t>02/06/2020</a:t>
            </a:fld>
            <a:endParaRPr lang="it-IT"/>
          </a:p>
        </p:txBody>
      </p:sp>
      <p:sp>
        <p:nvSpPr>
          <p:cNvPr id="6" name="Segnaposto piè di pagina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Segnaposto numero diapositiva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A79069-2413-4540-BA1D-EB0AD2C27A0E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itaglia e arrotonda singolo angolo rettangolo 4"/>
          <p:cNvSpPr/>
          <p:nvPr/>
        </p:nvSpPr>
        <p:spPr>
          <a:xfrm rot="420000" flipV="1">
            <a:off x="3165475" y="1108075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" name="Triangolo rettangolo 5"/>
          <p:cNvSpPr/>
          <p:nvPr/>
        </p:nvSpPr>
        <p:spPr>
          <a:xfrm rot="420000" flipV="1">
            <a:off x="8004175" y="5359400"/>
            <a:ext cx="155575" cy="155575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7" name="Figura a mano libera 6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8" name="Figura a mano libera 7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lIns="45720" rIns="45720" bIns="45720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lang="it-IT"/>
              <a:t>Fare clic per modificare lo stile del titolo</a:t>
            </a:r>
            <a:endParaRPr lang="en-US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it-IT" noProof="0"/>
              <a:t>Fare clic sull'icona per inserire un'immagine</a:t>
            </a:r>
            <a:endParaRPr lang="en-US" noProof="0" dirty="0"/>
          </a:p>
        </p:txBody>
      </p:sp>
      <p:sp>
        <p:nvSpPr>
          <p:cNvPr id="9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1CA472-2AD0-4251-8D09-248571474290}" type="datetimeFigureOut">
              <a:rPr lang="it-IT"/>
              <a:pPr>
                <a:defRPr/>
              </a:pPr>
              <a:t>02/06/2020</a:t>
            </a:fld>
            <a:endParaRPr lang="it-IT"/>
          </a:p>
        </p:txBody>
      </p:sp>
      <p:sp>
        <p:nvSpPr>
          <p:cNvPr id="10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11" name="Segnaposto numero diapositiva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BE82C69-8951-46B0-8458-E7F3825D2394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igura a mano libera 6"/>
          <p:cNvSpPr>
            <a:spLocks/>
          </p:cNvSpPr>
          <p:nvPr/>
        </p:nvSpPr>
        <p:spPr bwMode="auto">
          <a:xfrm>
            <a:off x="-9525" y="-7938"/>
            <a:ext cx="9163050" cy="104140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8" name="Figura a mano libera 7"/>
          <p:cNvSpPr>
            <a:spLocks/>
          </p:cNvSpPr>
          <p:nvPr/>
        </p:nvSpPr>
        <p:spPr bwMode="auto">
          <a:xfrm>
            <a:off x="4381500" y="-7938"/>
            <a:ext cx="4762500" cy="6381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028" name="Segnaposto titolo 8"/>
          <p:cNvSpPr>
            <a:spLocks noGrp="1"/>
          </p:cNvSpPr>
          <p:nvPr>
            <p:ph type="title"/>
          </p:nvPr>
        </p:nvSpPr>
        <p:spPr bwMode="auto">
          <a:xfrm>
            <a:off x="457200" y="70485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it-IT"/>
              <a:t>Fare clic per modificare lo stile del titolo</a:t>
            </a:r>
            <a:endParaRPr lang="en-US"/>
          </a:p>
        </p:txBody>
      </p:sp>
      <p:sp>
        <p:nvSpPr>
          <p:cNvPr id="1029" name="Segnaposto testo 29"/>
          <p:cNvSpPr>
            <a:spLocks noGrp="1"/>
          </p:cNvSpPr>
          <p:nvPr>
            <p:ph type="body" idx="1"/>
          </p:nvPr>
        </p:nvSpPr>
        <p:spPr bwMode="auto">
          <a:xfrm>
            <a:off x="457200" y="1935163"/>
            <a:ext cx="8229600" cy="438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/>
          </a:p>
        </p:txBody>
      </p:sp>
      <p:sp>
        <p:nvSpPr>
          <p:cNvPr id="10" name="Segnaposto data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>
              <a:defRPr/>
            </a:pPr>
            <a:fld id="{03DE969D-7F4C-47E7-919C-19D35388C6DC}" type="datetimeFigureOut">
              <a:rPr lang="it-IT"/>
              <a:pPr>
                <a:defRPr/>
              </a:pPr>
              <a:t>02/06/2020</a:t>
            </a:fld>
            <a:endParaRPr lang="it-IT"/>
          </a:p>
        </p:txBody>
      </p:sp>
      <p:sp>
        <p:nvSpPr>
          <p:cNvPr id="22" name="Segnaposto piè di pagina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18" name="Segnaposto numero diapositiva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>
              <a:defRPr/>
            </a:pPr>
            <a:fld id="{F1529E19-5083-4126-B3A3-A4C67494E0CD}" type="slidenum">
              <a:rPr lang="it-IT"/>
              <a:pPr>
                <a:defRPr/>
              </a:pPr>
              <a:t>‹N›</a:t>
            </a:fld>
            <a:endParaRPr lang="it-IT"/>
          </a:p>
        </p:txBody>
      </p:sp>
      <p:grpSp>
        <p:nvGrpSpPr>
          <p:cNvPr id="1033" name="Gruppo 1"/>
          <p:cNvGrpSpPr>
            <a:grpSpLocks/>
          </p:cNvGrpSpPr>
          <p:nvPr/>
        </p:nvGrpSpPr>
        <p:grpSpPr bwMode="auto">
          <a:xfrm>
            <a:off x="-19050" y="203200"/>
            <a:ext cx="9180513" cy="647700"/>
            <a:chOff x="-19045" y="216550"/>
            <a:chExt cx="9180548" cy="649224"/>
          </a:xfrm>
        </p:grpSpPr>
        <p:sp>
          <p:nvSpPr>
            <p:cNvPr id="12" name="Figura a mano libera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3" name="Figura a mano libera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89" r:id="rId1"/>
    <p:sldLayoutId id="2147483981" r:id="rId2"/>
    <p:sldLayoutId id="2147483990" r:id="rId3"/>
    <p:sldLayoutId id="2147483982" r:id="rId4"/>
    <p:sldLayoutId id="2147483983" r:id="rId5"/>
    <p:sldLayoutId id="2147483984" r:id="rId6"/>
    <p:sldLayoutId id="2147483985" r:id="rId7"/>
    <p:sldLayoutId id="2147483986" r:id="rId8"/>
    <p:sldLayoutId id="2147483991" r:id="rId9"/>
    <p:sldLayoutId id="2147483987" r:id="rId10"/>
    <p:sldLayoutId id="2147483988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50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9pPr>
    </p:titleStyle>
    <p:bodyStyle>
      <a:lvl1pPr marL="273050" indent="-273050" algn="l" rtl="0" eaLnBrk="0" fontAlgn="base" hangingPunct="0">
        <a:spcBef>
          <a:spcPct val="20000"/>
        </a:spcBef>
        <a:spcAft>
          <a:spcPct val="0"/>
        </a:spcAft>
        <a:buClr>
          <a:srgbClr val="0BD0D9"/>
        </a:buClr>
        <a:buSzPct val="95000"/>
        <a:buFont typeface="Wingdings 2" pitchFamily="18" charset="2"/>
        <a:buChar char="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46063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Wingdings 2" pitchFamily="18" charset="2"/>
        <a:buChar char="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06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 2" pitchFamily="18" charset="2"/>
        <a:buChar char="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7450" indent="-209550" algn="l" rtl="0" eaLnBrk="0" fontAlgn="base" hangingPunct="0">
        <a:spcBef>
          <a:spcPct val="20000"/>
        </a:spcBef>
        <a:spcAft>
          <a:spcPct val="0"/>
        </a:spcAft>
        <a:buClr>
          <a:srgbClr val="0BD0D9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2088" indent="-209550" algn="l" rtl="0" eaLnBrk="0" fontAlgn="base" hangingPunct="0">
        <a:spcBef>
          <a:spcPct val="20000"/>
        </a:spcBef>
        <a:spcAft>
          <a:spcPct val="0"/>
        </a:spcAft>
        <a:buClr>
          <a:srgbClr val="10CF9B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5.jpe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olo 4"/>
          <p:cNvSpPr>
            <a:spLocks noGrp="1"/>
          </p:cNvSpPr>
          <p:nvPr>
            <p:ph type="title"/>
          </p:nvPr>
        </p:nvSpPr>
        <p:spPr>
          <a:xfrm>
            <a:off x="395536" y="1350060"/>
            <a:ext cx="8229600" cy="30008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it-IT" sz="2400" dirty="0"/>
              <a:t>L'apprendimento cooperativo è un metodo di insegnamento / apprendimento che utilizza i piccoli gruppi attraverso i quali è possibile migliorare sia gli apprendimenti che le relazioni sociali. Questa procedura è molto usata tra i docenti della scuola PRIMARIA anche per l'inclusione degli alunni con bisogni educativi speciali. Nell’ambito del laboratorio il docente  progetti un intervento didattico multidisciplinare atto a promuovere nella sua classe gruppi cooperativi alla presenza di alunni con disabilità.</a:t>
            </a:r>
          </a:p>
        </p:txBody>
      </p:sp>
    </p:spTree>
  </p:cSld>
  <p:clrMapOvr>
    <a:masterClrMapping/>
  </p:clrMapOvr>
  <p:transition>
    <p:dissolv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olo 1"/>
          <p:cNvSpPr>
            <a:spLocks noGrp="1"/>
          </p:cNvSpPr>
          <p:nvPr>
            <p:ph type="title"/>
          </p:nvPr>
        </p:nvSpPr>
        <p:spPr>
          <a:xfrm>
            <a:off x="457200" y="704850"/>
            <a:ext cx="8229600" cy="852488"/>
          </a:xfrm>
        </p:spPr>
        <p:txBody>
          <a:bodyPr/>
          <a:lstStyle/>
          <a:p>
            <a:pPr eaLnBrk="1" hangingPunct="1"/>
            <a:r>
              <a:rPr lang="it-IT"/>
              <a:t>Scelte metodologiche</a:t>
            </a:r>
          </a:p>
        </p:txBody>
      </p:sp>
      <p:sp>
        <p:nvSpPr>
          <p:cNvPr id="11267" name="Segnaposto contenuto 2"/>
          <p:cNvSpPr>
            <a:spLocks noGrp="1"/>
          </p:cNvSpPr>
          <p:nvPr>
            <p:ph idx="1"/>
          </p:nvPr>
        </p:nvSpPr>
        <p:spPr>
          <a:xfrm>
            <a:off x="457200" y="1628775"/>
            <a:ext cx="8229600" cy="4968875"/>
          </a:xfrm>
        </p:spPr>
        <p:txBody>
          <a:bodyPr/>
          <a:lstStyle/>
          <a:p>
            <a:pPr algn="just" eaLnBrk="1" hangingPunct="1">
              <a:buFont typeface="Arial" charset="0"/>
              <a:buNone/>
            </a:pPr>
            <a:r>
              <a:rPr lang="it-IT" dirty="0"/>
              <a:t>Lezione frontale</a:t>
            </a:r>
          </a:p>
          <a:p>
            <a:pPr algn="just" eaLnBrk="1" hangingPunct="1">
              <a:buFont typeface="Arial" charset="0"/>
              <a:buNone/>
            </a:pPr>
            <a:r>
              <a:rPr lang="it-IT" dirty="0"/>
              <a:t>Cooperative Learning</a:t>
            </a:r>
          </a:p>
        </p:txBody>
      </p:sp>
    </p:spTree>
  </p:cSld>
  <p:clrMapOvr>
    <a:masterClrMapping/>
  </p:clrMapOvr>
  <p:transition>
    <p:dissolv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olo 1"/>
          <p:cNvSpPr>
            <a:spLocks noGrp="1"/>
          </p:cNvSpPr>
          <p:nvPr>
            <p:ph type="title"/>
          </p:nvPr>
        </p:nvSpPr>
        <p:spPr>
          <a:xfrm>
            <a:off x="457200" y="704850"/>
            <a:ext cx="8229600" cy="852488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it-IT" sz="5400" dirty="0"/>
              <a:t>Materiali e strumenti</a:t>
            </a:r>
          </a:p>
        </p:txBody>
      </p:sp>
      <p:sp>
        <p:nvSpPr>
          <p:cNvPr id="11267" name="Segnaposto contenuto 2"/>
          <p:cNvSpPr>
            <a:spLocks noGrp="1"/>
          </p:cNvSpPr>
          <p:nvPr>
            <p:ph idx="1"/>
          </p:nvPr>
        </p:nvSpPr>
        <p:spPr>
          <a:xfrm>
            <a:off x="457200" y="1628775"/>
            <a:ext cx="8229600" cy="4968875"/>
          </a:xfrm>
        </p:spPr>
        <p:txBody>
          <a:bodyPr/>
          <a:lstStyle/>
          <a:p>
            <a:pPr algn="just" eaLnBrk="1" hangingPunct="1">
              <a:buFont typeface="Arial" charset="0"/>
              <a:buNone/>
            </a:pPr>
            <a:r>
              <a:rPr lang="it-IT" dirty="0"/>
              <a:t>Libro di testo</a:t>
            </a:r>
          </a:p>
          <a:p>
            <a:pPr algn="just" eaLnBrk="1" hangingPunct="1">
              <a:buFont typeface="Arial" charset="0"/>
              <a:buNone/>
            </a:pPr>
            <a:r>
              <a:rPr lang="it-IT" dirty="0"/>
              <a:t>LIM</a:t>
            </a:r>
          </a:p>
          <a:p>
            <a:pPr algn="just" eaLnBrk="1" hangingPunct="1">
              <a:buFont typeface="Arial" charset="0"/>
              <a:buNone/>
            </a:pPr>
            <a:r>
              <a:rPr lang="it-IT" dirty="0"/>
              <a:t>Pc</a:t>
            </a:r>
          </a:p>
          <a:p>
            <a:pPr algn="just" eaLnBrk="1" hangingPunct="1">
              <a:buFont typeface="Arial" charset="0"/>
              <a:buNone/>
            </a:pPr>
            <a:r>
              <a:rPr lang="it-IT" dirty="0"/>
              <a:t>Riviste</a:t>
            </a:r>
          </a:p>
        </p:txBody>
      </p:sp>
    </p:spTree>
    <p:extLst>
      <p:ext uri="{BB962C8B-B14F-4D97-AF65-F5344CB8AC3E}">
        <p14:creationId xmlns:p14="http://schemas.microsoft.com/office/powerpoint/2010/main" val="3282197391"/>
      </p:ext>
    </p:extLst>
  </p:cSld>
  <p:clrMapOvr>
    <a:masterClrMapping/>
  </p:clrMapOvr>
  <p:transition>
    <p:dissolv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Con che cosa</a:t>
            </a:r>
          </a:p>
        </p:txBody>
      </p:sp>
      <p:sp>
        <p:nvSpPr>
          <p:cNvPr id="12291" name="Segnaposto contenuto 2"/>
          <p:cNvSpPr>
            <a:spLocks noGrp="1"/>
          </p:cNvSpPr>
          <p:nvPr>
            <p:ph idx="1"/>
          </p:nvPr>
        </p:nvSpPr>
        <p:spPr>
          <a:xfrm>
            <a:off x="457200" y="1935163"/>
            <a:ext cx="8229600" cy="1493837"/>
          </a:xfrm>
        </p:spPr>
        <p:txBody>
          <a:bodyPr/>
          <a:lstStyle/>
          <a:p>
            <a:pPr>
              <a:buFont typeface="Wingdings 2" pitchFamily="18" charset="2"/>
              <a:buNone/>
            </a:pPr>
            <a:r>
              <a:rPr lang="it-IT" dirty="0"/>
              <a:t>L’attività viene svolta con il supporto di video e giochi interattivi.</a:t>
            </a:r>
          </a:p>
        </p:txBody>
      </p:sp>
      <p:sp>
        <p:nvSpPr>
          <p:cNvPr id="4" name="Titolo 1"/>
          <p:cNvSpPr txBox="1">
            <a:spLocks/>
          </p:cNvSpPr>
          <p:nvPr/>
        </p:nvSpPr>
        <p:spPr bwMode="auto">
          <a:xfrm>
            <a:off x="395288" y="3294063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rIns="0" bIns="0" anchor="b"/>
          <a:lstStyle/>
          <a:p>
            <a:pPr eaLnBrk="0" hangingPunct="0">
              <a:defRPr/>
            </a:pPr>
            <a:r>
              <a:rPr lang="it-IT" sz="500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Situazione di arrivo</a:t>
            </a:r>
          </a:p>
        </p:txBody>
      </p:sp>
      <p:sp>
        <p:nvSpPr>
          <p:cNvPr id="5" name="Segnaposto contenuto 2"/>
          <p:cNvSpPr txBox="1">
            <a:spLocks/>
          </p:cNvSpPr>
          <p:nvPr/>
        </p:nvSpPr>
        <p:spPr bwMode="auto">
          <a:xfrm>
            <a:off x="323850" y="4509121"/>
            <a:ext cx="8229600" cy="20885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273050" indent="-273050" eaLnBrk="0" hangingPunct="0">
              <a:spcBef>
                <a:spcPct val="20000"/>
              </a:spcBef>
              <a:buClr>
                <a:srgbClr val="0BD0D9"/>
              </a:buClr>
              <a:buSzPct val="95000"/>
              <a:buFont typeface="Wingdings 2" pitchFamily="18" charset="2"/>
              <a:buNone/>
              <a:defRPr/>
            </a:pPr>
            <a:r>
              <a:rPr lang="it-IT" sz="2600" dirty="0">
                <a:latin typeface="+mn-lt"/>
                <a:cs typeface="+mn-cs"/>
              </a:rPr>
              <a:t>Alla fine del percorso i bambini avranno acquisito la conoscenza dell’ambiente bosco e delle sue peculiarità in italiano e in inglese. Avranno sviluppato la capacità di proiettare queste conoscenze anche in ambito artistico con la realizzazione del </a:t>
            </a:r>
            <a:r>
              <a:rPr lang="it-IT" sz="2600" dirty="0" err="1">
                <a:latin typeface="+mn-lt"/>
                <a:cs typeface="+mn-cs"/>
              </a:rPr>
              <a:t>lapbook</a:t>
            </a:r>
            <a:r>
              <a:rPr lang="it-IT" sz="2600" dirty="0">
                <a:latin typeface="+mn-lt"/>
                <a:cs typeface="+mn-cs"/>
              </a:rPr>
              <a:t>.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olo 1"/>
          <p:cNvSpPr>
            <a:spLocks noGrp="1"/>
          </p:cNvSpPr>
          <p:nvPr>
            <p:ph type="title"/>
          </p:nvPr>
        </p:nvSpPr>
        <p:spPr>
          <a:xfrm>
            <a:off x="457200" y="692150"/>
            <a:ext cx="8229600" cy="1296988"/>
          </a:xfrm>
        </p:spPr>
        <p:txBody>
          <a:bodyPr/>
          <a:lstStyle/>
          <a:p>
            <a:pPr algn="ctr"/>
            <a:r>
              <a:rPr lang="it-IT" sz="4000"/>
              <a:t>ATTIVITA’</a:t>
            </a:r>
          </a:p>
        </p:txBody>
      </p:sp>
      <p:sp>
        <p:nvSpPr>
          <p:cNvPr id="2" name="CasellaDiTesto 1">
            <a:extLst>
              <a:ext uri="{FF2B5EF4-FFF2-40B4-BE49-F238E27FC236}">
                <a16:creationId xmlns:a16="http://schemas.microsoft.com/office/drawing/2014/main" id="{DB4F84F4-D427-422F-9895-210EE48B2B16}"/>
              </a:ext>
            </a:extLst>
          </p:cNvPr>
          <p:cNvSpPr txBox="1"/>
          <p:nvPr/>
        </p:nvSpPr>
        <p:spPr>
          <a:xfrm>
            <a:off x="683568" y="2132856"/>
            <a:ext cx="7776864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/>
              <a:t>GEOGRAFIA: </a:t>
            </a:r>
          </a:p>
          <a:p>
            <a:r>
              <a:rPr lang="it-IT" dirty="0"/>
              <a:t>Dopo aver spiegato il bosco e i suoi elementi attraverso la lezione frontale e l’utilizzo di video e di schede didattiche, il docente propone un lavoro di Cooperative Learning finalizzato a facilitare la partecipazione attiva dell’alunno BES (ADHD). I bambini vengono divisi in due gruppi da 4 e 5 componenti avendo cura di formare gruppi eterogenei. Un gruppo si occupa di compiere una ricerca sulla flora e l’altro sulla fauna dell’ambiente bosco. Il bambino con BES, mostrando interesse e capacità nell’uso del pc, viene incaricato di ricercare immagini relative alla fauna che andranno ad arricchire il cartellone dell’attività.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olo 1"/>
          <p:cNvSpPr>
            <a:spLocks noGrp="1"/>
          </p:cNvSpPr>
          <p:nvPr>
            <p:ph type="title"/>
          </p:nvPr>
        </p:nvSpPr>
        <p:spPr>
          <a:xfrm>
            <a:off x="457200" y="692150"/>
            <a:ext cx="8229600" cy="1296988"/>
          </a:xfrm>
        </p:spPr>
        <p:txBody>
          <a:bodyPr/>
          <a:lstStyle/>
          <a:p>
            <a:pPr algn="ctr"/>
            <a:r>
              <a:rPr lang="it-IT" sz="4000"/>
              <a:t>ATTIVITA’</a:t>
            </a:r>
          </a:p>
        </p:txBody>
      </p:sp>
      <p:sp>
        <p:nvSpPr>
          <p:cNvPr id="2" name="CasellaDiTesto 1">
            <a:extLst>
              <a:ext uri="{FF2B5EF4-FFF2-40B4-BE49-F238E27FC236}">
                <a16:creationId xmlns:a16="http://schemas.microsoft.com/office/drawing/2014/main" id="{0B111A4A-4F23-497B-869C-02F71CCE6194}"/>
              </a:ext>
            </a:extLst>
          </p:cNvPr>
          <p:cNvSpPr txBox="1"/>
          <p:nvPr/>
        </p:nvSpPr>
        <p:spPr>
          <a:xfrm>
            <a:off x="683568" y="2132856"/>
            <a:ext cx="7704856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/>
              <a:t>INGLESE:</a:t>
            </a:r>
          </a:p>
          <a:p>
            <a:r>
              <a:rPr lang="it-IT" dirty="0"/>
              <a:t>Dopo la lezione frontale intitolata «Walking </a:t>
            </a:r>
            <a:r>
              <a:rPr lang="it-IT" dirty="0" err="1"/>
              <a:t>through</a:t>
            </a:r>
            <a:r>
              <a:rPr lang="it-IT" dirty="0"/>
              <a:t> the </a:t>
            </a:r>
            <a:r>
              <a:rPr lang="it-IT" dirty="0" err="1"/>
              <a:t>wood</a:t>
            </a:r>
            <a:r>
              <a:rPr lang="it-IT" dirty="0"/>
              <a:t>», nella quale i bambini apprendono i termini in inglese relativi a fiori, frutti ed animali del bosco, affrontano anche qui un’attività di Cooperative Learning. I bambini, in questa fase, vengono divisi in tre gruppi. Un gruppo ricerca le </a:t>
            </a:r>
            <a:r>
              <a:rPr lang="it-IT" dirty="0" err="1"/>
              <a:t>flashcards</a:t>
            </a:r>
            <a:r>
              <a:rPr lang="it-IT" dirty="0"/>
              <a:t> con i nomi dei fiori e crea la tasca dove inserirle, il secondo svolge la stessa attività ricercando gli animali, il terzo gruppo si occupa dei frutti. Il bambino ADHD è incaricato di ricercare giochi interattivi in inglese che riguardano gli animali.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olo 1"/>
          <p:cNvSpPr>
            <a:spLocks noGrp="1"/>
          </p:cNvSpPr>
          <p:nvPr>
            <p:ph type="title"/>
          </p:nvPr>
        </p:nvSpPr>
        <p:spPr>
          <a:xfrm>
            <a:off x="457200" y="692150"/>
            <a:ext cx="8229600" cy="1296988"/>
          </a:xfrm>
        </p:spPr>
        <p:txBody>
          <a:bodyPr/>
          <a:lstStyle/>
          <a:p>
            <a:pPr algn="ctr"/>
            <a:r>
              <a:rPr lang="it-IT" sz="4000"/>
              <a:t>ATTIVITA’</a:t>
            </a:r>
          </a:p>
        </p:txBody>
      </p:sp>
      <p:sp>
        <p:nvSpPr>
          <p:cNvPr id="2" name="CasellaDiTesto 1">
            <a:extLst>
              <a:ext uri="{FF2B5EF4-FFF2-40B4-BE49-F238E27FC236}">
                <a16:creationId xmlns:a16="http://schemas.microsoft.com/office/drawing/2014/main" id="{EDE75135-1007-4E77-988D-B2AD8BF6352F}"/>
              </a:ext>
            </a:extLst>
          </p:cNvPr>
          <p:cNvSpPr txBox="1"/>
          <p:nvPr/>
        </p:nvSpPr>
        <p:spPr>
          <a:xfrm>
            <a:off x="457200" y="2132856"/>
            <a:ext cx="807524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/>
              <a:t>ARTE:</a:t>
            </a:r>
          </a:p>
          <a:p>
            <a:r>
              <a:rPr lang="it-IT" dirty="0"/>
              <a:t>Durante la lezione di arte viene realizzato un </a:t>
            </a:r>
            <a:r>
              <a:rPr lang="it-IT" dirty="0" err="1"/>
              <a:t>lapbook</a:t>
            </a:r>
            <a:r>
              <a:rPr lang="it-IT" dirty="0"/>
              <a:t> con un bosco realizzato con materiali di recupero. All’interno del </a:t>
            </a:r>
            <a:r>
              <a:rPr lang="it-IT" dirty="0" err="1"/>
              <a:t>lapbook</a:t>
            </a:r>
            <a:r>
              <a:rPr lang="it-IT" dirty="0"/>
              <a:t> verranno inserite schede didattiche relative agli argomenti affrontati in inglese e geografia, nonché le tasche realizzate dai bambini durante la lezione di inglese.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olo 1"/>
          <p:cNvSpPr>
            <a:spLocks noGrp="1"/>
          </p:cNvSpPr>
          <p:nvPr>
            <p:ph type="title"/>
          </p:nvPr>
        </p:nvSpPr>
        <p:spPr>
          <a:xfrm>
            <a:off x="457200" y="260648"/>
            <a:ext cx="8229600" cy="1143000"/>
          </a:xfrm>
        </p:spPr>
        <p:txBody>
          <a:bodyPr wrap="square" anchor="b">
            <a:normAutofit/>
          </a:bodyPr>
          <a:lstStyle/>
          <a:p>
            <a:r>
              <a:rPr lang="it-IT" dirty="0"/>
              <a:t>DOCUMENTAZIONE</a:t>
            </a:r>
          </a:p>
        </p:txBody>
      </p:sp>
      <p:pic>
        <p:nvPicPr>
          <p:cNvPr id="3" name="Segnaposto contenuto 2" descr="Immagine che contiene testo&#10;&#10;Descrizione generata automaticamente">
            <a:extLst>
              <a:ext uri="{FF2B5EF4-FFF2-40B4-BE49-F238E27FC236}">
                <a16:creationId xmlns:a16="http://schemas.microsoft.com/office/drawing/2014/main" id="{769590E1-608A-4CAA-AFFA-5AEE0C425EC7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403648"/>
            <a:ext cx="4038600" cy="2867406"/>
          </a:xfrm>
          <a:noFill/>
        </p:spPr>
      </p:pic>
      <p:pic>
        <p:nvPicPr>
          <p:cNvPr id="5" name="Segnaposto contenuto 4">
            <a:extLst>
              <a:ext uri="{FF2B5EF4-FFF2-40B4-BE49-F238E27FC236}">
                <a16:creationId xmlns:a16="http://schemas.microsoft.com/office/drawing/2014/main" id="{C2ADFBEE-7FDD-4012-9903-7733C2FD2075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5247259" y="831513"/>
            <a:ext cx="2948178" cy="3930904"/>
          </a:xfrm>
        </p:spPr>
      </p:pic>
      <p:pic>
        <p:nvPicPr>
          <p:cNvPr id="7" name="Immagine 6" descr="Immagine che contiene testo, mappa&#10;&#10;Descrizione generata automaticamente">
            <a:extLst>
              <a:ext uri="{FF2B5EF4-FFF2-40B4-BE49-F238E27FC236}">
                <a16:creationId xmlns:a16="http://schemas.microsoft.com/office/drawing/2014/main" id="{91B80A71-4BA9-47D5-8914-F2CB662D2A8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3253544" y="3753624"/>
            <a:ext cx="2492897" cy="3600401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olo 1"/>
          <p:cNvSpPr>
            <a:spLocks noGrp="1"/>
          </p:cNvSpPr>
          <p:nvPr>
            <p:ph type="title"/>
          </p:nvPr>
        </p:nvSpPr>
        <p:spPr>
          <a:xfrm>
            <a:off x="457200" y="549275"/>
            <a:ext cx="8229600" cy="793750"/>
          </a:xfrm>
        </p:spPr>
        <p:txBody>
          <a:bodyPr/>
          <a:lstStyle/>
          <a:p>
            <a:pPr eaLnBrk="1" hangingPunct="1"/>
            <a:r>
              <a:rPr lang="it-IT"/>
              <a:t>Verifica e valutazione</a:t>
            </a:r>
          </a:p>
        </p:txBody>
      </p:sp>
      <p:graphicFrame>
        <p:nvGraphicFramePr>
          <p:cNvPr id="8" name="Segnaposto contenuto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91399422"/>
              </p:ext>
            </p:extLst>
          </p:nvPr>
        </p:nvGraphicFramePr>
        <p:xfrm>
          <a:off x="457200" y="1341438"/>
          <a:ext cx="8229600" cy="507933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14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0405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2008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3326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0574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70862">
                <a:tc gridSpan="5">
                  <a:txBody>
                    <a:bodyPr/>
                    <a:lstStyle/>
                    <a:p>
                      <a:pPr algn="ctr"/>
                      <a:r>
                        <a:rPr lang="it-IT" sz="1800" dirty="0"/>
                        <a:t>Titolo del percorso: «A spasso </a:t>
                      </a:r>
                      <a:r>
                        <a:rPr lang="it-IT" sz="1800"/>
                        <a:t>nel bosco»</a:t>
                      </a:r>
                      <a:endParaRPr lang="it-IT" sz="1800" dirty="0"/>
                    </a:p>
                  </a:txBody>
                  <a:tcPr marT="45723" marB="45723"/>
                </a:tc>
                <a:tc hMerge="1">
                  <a:txBody>
                    <a:bodyPr/>
                    <a:lstStyle/>
                    <a:p>
                      <a:endParaRPr lang="it-IT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62">
                <a:tc>
                  <a:txBody>
                    <a:bodyPr/>
                    <a:lstStyle/>
                    <a:p>
                      <a:r>
                        <a:rPr lang="it-IT" sz="1800" dirty="0"/>
                        <a:t>Nome X</a:t>
                      </a:r>
                    </a:p>
                  </a:txBody>
                  <a:tcPr marT="45723" marB="45723"/>
                </a:tc>
                <a:tc gridSpan="3">
                  <a:txBody>
                    <a:bodyPr/>
                    <a:lstStyle/>
                    <a:p>
                      <a:r>
                        <a:rPr lang="it-IT" sz="1800" dirty="0"/>
                        <a:t>Classe III B</a:t>
                      </a:r>
                    </a:p>
                  </a:txBody>
                  <a:tcPr marT="45723" marB="45723"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sz="1800" dirty="0"/>
                        <a:t>Data  26/02/2020</a:t>
                      </a:r>
                    </a:p>
                  </a:txBody>
                  <a:tcPr marT="45723" marB="45723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62">
                <a:tc gridSpan="5">
                  <a:txBody>
                    <a:bodyPr/>
                    <a:lstStyle/>
                    <a:p>
                      <a:pPr algn="ctr"/>
                      <a:r>
                        <a:rPr lang="it-IT" sz="1800" dirty="0"/>
                        <a:t>Griglia</a:t>
                      </a:r>
                      <a:r>
                        <a:rPr lang="it-IT" sz="1800" baseline="0" dirty="0"/>
                        <a:t> osservativa</a:t>
                      </a:r>
                      <a:endParaRPr lang="it-IT" sz="1800" dirty="0"/>
                    </a:p>
                  </a:txBody>
                  <a:tcPr marT="45723" marB="45723"/>
                </a:tc>
                <a:tc hMerge="1">
                  <a:txBody>
                    <a:bodyPr/>
                    <a:lstStyle/>
                    <a:p>
                      <a:endParaRPr lang="it-IT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62">
                <a:tc gridSpan="2">
                  <a:txBody>
                    <a:bodyPr/>
                    <a:lstStyle/>
                    <a:p>
                      <a:pPr algn="ctr"/>
                      <a:r>
                        <a:rPr lang="it-IT" sz="1800" dirty="0"/>
                        <a:t>Indicatori</a:t>
                      </a:r>
                      <a:r>
                        <a:rPr lang="it-IT" sz="1800" baseline="0" dirty="0"/>
                        <a:t> di competenza</a:t>
                      </a:r>
                      <a:endParaRPr lang="it-IT" sz="1800" dirty="0"/>
                    </a:p>
                  </a:txBody>
                  <a:tcPr marT="45723" marB="45723"/>
                </a:tc>
                <a:tc hMerge="1">
                  <a:txBody>
                    <a:bodyPr/>
                    <a:lstStyle/>
                    <a:p>
                      <a:pPr algn="ctr"/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sz="1800" dirty="0"/>
                        <a:t>SI</a:t>
                      </a:r>
                    </a:p>
                  </a:txBody>
                  <a:tcPr marT="45723" marB="45723"/>
                </a:tc>
                <a:tc>
                  <a:txBody>
                    <a:bodyPr/>
                    <a:lstStyle/>
                    <a:p>
                      <a:r>
                        <a:rPr lang="it-IT" sz="1800" dirty="0"/>
                        <a:t>NO</a:t>
                      </a:r>
                    </a:p>
                  </a:txBody>
                  <a:tcPr marT="45723" marB="4572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800" dirty="0"/>
                        <a:t>Da rafforzare</a:t>
                      </a:r>
                    </a:p>
                  </a:txBody>
                  <a:tcPr marT="45723" marB="45723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04632">
                <a:tc gridSpan="2">
                  <a:txBody>
                    <a:bodyPr/>
                    <a:lstStyle/>
                    <a:p>
                      <a:pPr algn="just"/>
                      <a:r>
                        <a:rPr lang="it-IT" sz="1400" dirty="0"/>
                        <a:t>Il bambino sa riconoscere la flora e la fauna del bosco</a:t>
                      </a:r>
                    </a:p>
                  </a:txBody>
                  <a:tcPr marT="45723" marB="45723"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sz="1800" dirty="0"/>
                        <a:t>X</a:t>
                      </a:r>
                    </a:p>
                  </a:txBody>
                  <a:tcPr marT="45723" marB="45723"/>
                </a:tc>
                <a:tc>
                  <a:txBody>
                    <a:bodyPr/>
                    <a:lstStyle/>
                    <a:p>
                      <a:endParaRPr lang="it-IT" sz="1800" dirty="0"/>
                    </a:p>
                  </a:txBody>
                  <a:tcPr marT="45723" marB="45723"/>
                </a:tc>
                <a:tc>
                  <a:txBody>
                    <a:bodyPr/>
                    <a:lstStyle/>
                    <a:p>
                      <a:pPr algn="ctr"/>
                      <a:endParaRPr lang="it-IT" sz="1800" dirty="0"/>
                    </a:p>
                  </a:txBody>
                  <a:tcPr marT="45723" marB="45723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62">
                <a:tc gridSpan="2">
                  <a:txBody>
                    <a:bodyPr/>
                    <a:lstStyle/>
                    <a:p>
                      <a:pPr algn="just"/>
                      <a:r>
                        <a:rPr lang="it-IT" sz="1400" dirty="0"/>
                        <a:t>Il bambino conosce e sa utilizzare i nomi di fiori, frutti e animali in inglese</a:t>
                      </a:r>
                    </a:p>
                  </a:txBody>
                  <a:tcPr marT="45723" marB="45723"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sz="1800" dirty="0"/>
                        <a:t>X</a:t>
                      </a:r>
                    </a:p>
                  </a:txBody>
                  <a:tcPr marT="45723" marB="45723"/>
                </a:tc>
                <a:tc>
                  <a:txBody>
                    <a:bodyPr/>
                    <a:lstStyle/>
                    <a:p>
                      <a:endParaRPr lang="it-IT" sz="1800" dirty="0"/>
                    </a:p>
                  </a:txBody>
                  <a:tcPr marT="45723" marB="45723"/>
                </a:tc>
                <a:tc>
                  <a:txBody>
                    <a:bodyPr/>
                    <a:lstStyle/>
                    <a:p>
                      <a:pPr algn="ctr"/>
                      <a:endParaRPr lang="it-IT" sz="1800" dirty="0"/>
                    </a:p>
                  </a:txBody>
                  <a:tcPr marT="45723" marB="45723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862">
                <a:tc gridSpan="2">
                  <a:txBody>
                    <a:bodyPr/>
                    <a:lstStyle/>
                    <a:p>
                      <a:pPr algn="just"/>
                      <a:r>
                        <a:rPr lang="it-IT" sz="1400" dirty="0"/>
                        <a:t>Il bambino utilizza materiali e tecniche diverse per realizzare il </a:t>
                      </a:r>
                      <a:r>
                        <a:rPr lang="it-IT" sz="1400" dirty="0" err="1"/>
                        <a:t>lapbook</a:t>
                      </a:r>
                      <a:endParaRPr lang="it-IT" sz="1400" dirty="0"/>
                    </a:p>
                  </a:txBody>
                  <a:tcPr marT="45723" marB="45723"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it-IT" sz="1800" dirty="0"/>
                    </a:p>
                  </a:txBody>
                  <a:tcPr marT="45723" marB="45723"/>
                </a:tc>
                <a:tc>
                  <a:txBody>
                    <a:bodyPr/>
                    <a:lstStyle/>
                    <a:p>
                      <a:endParaRPr lang="it-IT" sz="1800" dirty="0"/>
                    </a:p>
                  </a:txBody>
                  <a:tcPr marT="45723" marB="4572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800" dirty="0"/>
                        <a:t>X</a:t>
                      </a:r>
                    </a:p>
                  </a:txBody>
                  <a:tcPr marT="45723" marB="45723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42182">
                <a:tc gridSpan="2">
                  <a:txBody>
                    <a:bodyPr/>
                    <a:lstStyle/>
                    <a:p>
                      <a:pPr algn="just"/>
                      <a:endParaRPr lang="it-IT" sz="1400" dirty="0"/>
                    </a:p>
                  </a:txBody>
                  <a:tcPr marT="45723" marB="45723"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it-IT" sz="1800" dirty="0"/>
                    </a:p>
                  </a:txBody>
                  <a:tcPr marT="45723" marB="45723"/>
                </a:tc>
                <a:tc>
                  <a:txBody>
                    <a:bodyPr/>
                    <a:lstStyle/>
                    <a:p>
                      <a:endParaRPr lang="it-IT" sz="1800" dirty="0"/>
                    </a:p>
                  </a:txBody>
                  <a:tcPr marT="45723" marB="45723"/>
                </a:tc>
                <a:tc>
                  <a:txBody>
                    <a:bodyPr/>
                    <a:lstStyle/>
                    <a:p>
                      <a:pPr algn="ctr"/>
                      <a:endParaRPr lang="it-IT" sz="1800" dirty="0"/>
                    </a:p>
                  </a:txBody>
                  <a:tcPr marT="45723" marB="45723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00155">
                <a:tc gridSpan="2">
                  <a:txBody>
                    <a:bodyPr/>
                    <a:lstStyle/>
                    <a:p>
                      <a:pPr algn="just"/>
                      <a:endParaRPr lang="it-IT" sz="1400" dirty="0"/>
                    </a:p>
                  </a:txBody>
                  <a:tcPr marT="45723" marB="45723"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it-IT" sz="1800" dirty="0"/>
                    </a:p>
                  </a:txBody>
                  <a:tcPr marT="45723" marB="45723"/>
                </a:tc>
                <a:tc>
                  <a:txBody>
                    <a:bodyPr/>
                    <a:lstStyle/>
                    <a:p>
                      <a:endParaRPr lang="it-IT" sz="1800" dirty="0"/>
                    </a:p>
                  </a:txBody>
                  <a:tcPr marT="45723" marB="45723"/>
                </a:tc>
                <a:tc>
                  <a:txBody>
                    <a:bodyPr/>
                    <a:lstStyle/>
                    <a:p>
                      <a:pPr algn="ctr"/>
                      <a:endParaRPr lang="it-IT" sz="1800" dirty="0"/>
                    </a:p>
                  </a:txBody>
                  <a:tcPr marT="45723" marB="45723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70862">
                <a:tc gridSpan="2">
                  <a:txBody>
                    <a:bodyPr/>
                    <a:lstStyle/>
                    <a:p>
                      <a:pPr algn="just"/>
                      <a:endParaRPr lang="it-IT" sz="1400" dirty="0"/>
                    </a:p>
                  </a:txBody>
                  <a:tcPr marT="45723" marB="45723"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it-IT" sz="1800" dirty="0"/>
                    </a:p>
                  </a:txBody>
                  <a:tcPr marT="45723" marB="45723"/>
                </a:tc>
                <a:tc>
                  <a:txBody>
                    <a:bodyPr/>
                    <a:lstStyle/>
                    <a:p>
                      <a:endParaRPr lang="it-IT" sz="1800" dirty="0"/>
                    </a:p>
                  </a:txBody>
                  <a:tcPr marT="45723" marB="45723"/>
                </a:tc>
                <a:tc>
                  <a:txBody>
                    <a:bodyPr/>
                    <a:lstStyle/>
                    <a:p>
                      <a:pPr algn="ctr"/>
                      <a:endParaRPr lang="it-IT" sz="1800" dirty="0"/>
                    </a:p>
                  </a:txBody>
                  <a:tcPr marT="45723" marB="45723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70862">
                <a:tc gridSpan="2">
                  <a:txBody>
                    <a:bodyPr/>
                    <a:lstStyle/>
                    <a:p>
                      <a:pPr algn="just"/>
                      <a:endParaRPr lang="it-IT" sz="1400" dirty="0"/>
                    </a:p>
                  </a:txBody>
                  <a:tcPr marT="45723" marB="45723"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it-IT" sz="1800" dirty="0"/>
                    </a:p>
                  </a:txBody>
                  <a:tcPr marT="45723" marB="45723"/>
                </a:tc>
                <a:tc>
                  <a:txBody>
                    <a:bodyPr/>
                    <a:lstStyle/>
                    <a:p>
                      <a:endParaRPr lang="it-IT" sz="1800" dirty="0"/>
                    </a:p>
                  </a:txBody>
                  <a:tcPr marT="45723" marB="45723"/>
                </a:tc>
                <a:tc>
                  <a:txBody>
                    <a:bodyPr/>
                    <a:lstStyle/>
                    <a:p>
                      <a:pPr algn="ctr"/>
                      <a:endParaRPr lang="it-IT" sz="1800" dirty="0"/>
                    </a:p>
                  </a:txBody>
                  <a:tcPr marT="45723" marB="45723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70862">
                <a:tc gridSpan="2">
                  <a:txBody>
                    <a:bodyPr/>
                    <a:lstStyle/>
                    <a:p>
                      <a:pPr algn="just"/>
                      <a:endParaRPr lang="it-IT" sz="1400" dirty="0"/>
                    </a:p>
                  </a:txBody>
                  <a:tcPr marT="45723" marB="45723"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it-IT" sz="1800" dirty="0"/>
                    </a:p>
                  </a:txBody>
                  <a:tcPr marT="45723" marB="45723"/>
                </a:tc>
                <a:tc>
                  <a:txBody>
                    <a:bodyPr/>
                    <a:lstStyle/>
                    <a:p>
                      <a:endParaRPr lang="it-IT" sz="1800" dirty="0"/>
                    </a:p>
                  </a:txBody>
                  <a:tcPr marT="45723" marB="45723"/>
                </a:tc>
                <a:tc>
                  <a:txBody>
                    <a:bodyPr/>
                    <a:lstStyle/>
                    <a:p>
                      <a:pPr algn="ctr"/>
                      <a:endParaRPr lang="it-IT" sz="1800" dirty="0"/>
                    </a:p>
                  </a:txBody>
                  <a:tcPr marT="45723" marB="45723"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</a:tbl>
          </a:graphicData>
        </a:graphic>
      </p:graphicFrame>
    </p:spTree>
  </p:cSld>
  <p:clrMapOvr>
    <a:masterClrMapping/>
  </p:clrMapOvr>
  <p:transition>
    <p:dissolv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Segnaposto contenuto 2"/>
          <p:cNvSpPr>
            <a:spLocks noGrp="1"/>
          </p:cNvSpPr>
          <p:nvPr>
            <p:ph idx="1"/>
          </p:nvPr>
        </p:nvSpPr>
        <p:spPr>
          <a:xfrm>
            <a:off x="457200" y="404665"/>
            <a:ext cx="8229600" cy="6286078"/>
          </a:xfrm>
        </p:spPr>
        <p:txBody>
          <a:bodyPr/>
          <a:lstStyle/>
          <a:p>
            <a:pPr algn="ctr" eaLnBrk="1" hangingPunct="1">
              <a:buFont typeface="Arial" charset="0"/>
              <a:buNone/>
            </a:pPr>
            <a:endParaRPr lang="it-IT" dirty="0"/>
          </a:p>
          <a:p>
            <a:pPr algn="ctr" eaLnBrk="1" hangingPunct="1">
              <a:buFont typeface="Arial" charset="0"/>
              <a:buNone/>
            </a:pPr>
            <a:r>
              <a:rPr lang="it-IT" sz="3600" dirty="0"/>
              <a:t>Scuola Primaria</a:t>
            </a:r>
          </a:p>
          <a:p>
            <a:pPr algn="ctr" eaLnBrk="1" hangingPunct="1">
              <a:buFont typeface="Arial" charset="0"/>
              <a:buNone/>
            </a:pPr>
            <a:r>
              <a:rPr lang="it-IT" sz="3600" dirty="0"/>
              <a:t> «A spasso nel bosco»</a:t>
            </a:r>
          </a:p>
          <a:p>
            <a:pPr algn="ctr" eaLnBrk="1" hangingPunct="1">
              <a:buFont typeface="Arial" charset="0"/>
              <a:buNone/>
            </a:pPr>
            <a:endParaRPr lang="it-IT" sz="3600" dirty="0"/>
          </a:p>
        </p:txBody>
      </p:sp>
      <p:pic>
        <p:nvPicPr>
          <p:cNvPr id="3" name="Immagine 2">
            <a:extLst>
              <a:ext uri="{FF2B5EF4-FFF2-40B4-BE49-F238E27FC236}">
                <a16:creationId xmlns:a16="http://schemas.microsoft.com/office/drawing/2014/main" id="{66EEFEB8-02B7-4320-9037-F20C524B3F2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3808" y="2177735"/>
            <a:ext cx="3780420" cy="4313610"/>
          </a:xfrm>
          <a:prstGeom prst="rect">
            <a:avLst/>
          </a:prstGeom>
        </p:spPr>
      </p:pic>
    </p:spTree>
  </p:cSld>
  <p:clrMapOvr>
    <a:masterClrMapping/>
  </p:clrMapOvr>
  <p:transition>
    <p:dissolv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it-IT"/>
              <a:t>Destinatari</a:t>
            </a:r>
          </a:p>
        </p:txBody>
      </p:sp>
      <p:sp>
        <p:nvSpPr>
          <p:cNvPr id="7171" name="Segnaposto contenuto 2"/>
          <p:cNvSpPr>
            <a:spLocks noGrp="1"/>
          </p:cNvSpPr>
          <p:nvPr>
            <p:ph idx="1"/>
          </p:nvPr>
        </p:nvSpPr>
        <p:spPr>
          <a:xfrm>
            <a:off x="457200" y="1935163"/>
            <a:ext cx="3898900" cy="4389437"/>
          </a:xfrm>
        </p:spPr>
        <p:txBody>
          <a:bodyPr/>
          <a:lstStyle/>
          <a:p>
            <a:pPr algn="ctr" eaLnBrk="1" hangingPunct="1">
              <a:buFont typeface="Arial" charset="0"/>
              <a:buNone/>
            </a:pPr>
            <a:endParaRPr lang="it-IT"/>
          </a:p>
          <a:p>
            <a:pPr algn="ctr" eaLnBrk="1" hangingPunct="1">
              <a:buFont typeface="Arial" charset="0"/>
              <a:buNone/>
            </a:pPr>
            <a:endParaRPr lang="it-IT"/>
          </a:p>
          <a:p>
            <a:pPr algn="ctr" eaLnBrk="1" hangingPunct="1">
              <a:buFont typeface="Arial" charset="0"/>
              <a:buNone/>
            </a:pPr>
            <a:endParaRPr lang="it-IT"/>
          </a:p>
          <a:p>
            <a:pPr algn="ctr" eaLnBrk="1" hangingPunct="1">
              <a:buFont typeface="Arial" charset="0"/>
              <a:buNone/>
            </a:pPr>
            <a:endParaRPr lang="it-IT"/>
          </a:p>
          <a:p>
            <a:pPr algn="ctr" eaLnBrk="1" hangingPunct="1">
              <a:buFont typeface="Arial" charset="0"/>
              <a:buNone/>
            </a:pPr>
            <a:endParaRPr lang="it-IT"/>
          </a:p>
          <a:p>
            <a:pPr algn="ctr" eaLnBrk="1" hangingPunct="1">
              <a:buFont typeface="Arial" charset="0"/>
              <a:buNone/>
            </a:pPr>
            <a:endParaRPr lang="it-IT"/>
          </a:p>
          <a:p>
            <a:pPr algn="ctr" eaLnBrk="1" hangingPunct="1">
              <a:buFont typeface="Arial" charset="0"/>
              <a:buNone/>
            </a:pPr>
            <a:endParaRPr lang="it-IT"/>
          </a:p>
        </p:txBody>
      </p:sp>
      <p:sp>
        <p:nvSpPr>
          <p:cNvPr id="2" name="CasellaDiTesto 1">
            <a:extLst>
              <a:ext uri="{FF2B5EF4-FFF2-40B4-BE49-F238E27FC236}">
                <a16:creationId xmlns:a16="http://schemas.microsoft.com/office/drawing/2014/main" id="{360C5F7C-A8BD-4B33-BF88-425A4965028F}"/>
              </a:ext>
            </a:extLst>
          </p:cNvPr>
          <p:cNvSpPr txBox="1"/>
          <p:nvPr/>
        </p:nvSpPr>
        <p:spPr>
          <a:xfrm>
            <a:off x="755576" y="2060848"/>
            <a:ext cx="734481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/>
              <a:t>Classe III B</a:t>
            </a:r>
          </a:p>
          <a:p>
            <a:r>
              <a:rPr lang="it-IT" dirty="0"/>
              <a:t>La classe è formata da 9 alunni: 8 femmine e 1 maschio e, nella sua composizione, si presenta articolata ed eterogenea. Gli alunni provengono da famiglie che riflettono le caratteristiche socio-economiche dei paesi di provenienza dove l’ambiente è di livello medio. Nella classe, l’alunno maschio è un alunno con BES (ADHD).</a:t>
            </a:r>
          </a:p>
        </p:txBody>
      </p:sp>
    </p:spTree>
  </p:cSld>
  <p:clrMapOvr>
    <a:masterClrMapping/>
  </p:clrMapOvr>
  <p:transition>
    <p:dissolv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olo 1"/>
          <p:cNvSpPr>
            <a:spLocks noGrp="1"/>
          </p:cNvSpPr>
          <p:nvPr>
            <p:ph type="title"/>
          </p:nvPr>
        </p:nvSpPr>
        <p:spPr>
          <a:xfrm>
            <a:off x="457200" y="548680"/>
            <a:ext cx="8229600" cy="1223962"/>
          </a:xfrm>
        </p:spPr>
        <p:txBody>
          <a:bodyPr/>
          <a:lstStyle/>
          <a:p>
            <a:pPr algn="ctr" eaLnBrk="1" hangingPunct="1">
              <a:defRPr/>
            </a:pPr>
            <a:r>
              <a:rPr lang="it-IT" sz="48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MOTIVAZIONE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3666826F-96CD-4024-82B7-5B1EC72F9EF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2204864"/>
            <a:ext cx="8229600" cy="4389437"/>
          </a:xfrm>
        </p:spPr>
        <p:txBody>
          <a:bodyPr/>
          <a:lstStyle/>
          <a:p>
            <a:r>
              <a:rPr lang="it-IT" sz="1600" dirty="0"/>
              <a:t>Con questa attività si intende motivare i bambini all’apprendimento dell’ecosistema bosco anche attraverso l’utilizzo di attività manuali e pratiche, in modo da coinvolgerli attivamente nell’apprendimento. Questo si rende necessario anche per la presenza di un bambino con BES (ADHD) che risulta essere interessato dalle attività manuali e digitali.</a:t>
            </a: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olo 1"/>
          <p:cNvSpPr>
            <a:spLocks noGrp="1"/>
          </p:cNvSpPr>
          <p:nvPr>
            <p:ph type="title"/>
          </p:nvPr>
        </p:nvSpPr>
        <p:spPr>
          <a:xfrm>
            <a:off x="457200" y="688975"/>
            <a:ext cx="8229600" cy="1516063"/>
          </a:xfrm>
        </p:spPr>
        <p:txBody>
          <a:bodyPr/>
          <a:lstStyle/>
          <a:p>
            <a:r>
              <a:rPr lang="it-IT" dirty="0"/>
              <a:t>Situazione di partenza (valutazione diagnostica)</a:t>
            </a:r>
          </a:p>
        </p:txBody>
      </p:sp>
      <p:sp>
        <p:nvSpPr>
          <p:cNvPr id="9219" name="Segnaposto contenuto 2"/>
          <p:cNvSpPr>
            <a:spLocks noGrp="1"/>
          </p:cNvSpPr>
          <p:nvPr>
            <p:ph idx="1"/>
          </p:nvPr>
        </p:nvSpPr>
        <p:spPr>
          <a:xfrm>
            <a:off x="457200" y="2366962"/>
            <a:ext cx="8229600" cy="4014366"/>
          </a:xfrm>
        </p:spPr>
        <p:txBody>
          <a:bodyPr/>
          <a:lstStyle/>
          <a:p>
            <a:pPr algn="just">
              <a:buNone/>
            </a:pPr>
            <a:r>
              <a:rPr lang="it-IT" sz="1600" dirty="0"/>
              <a:t>Alla luce della rilevazione diagnostica iniziale, effettuata tramite la somministrazione delle prove d’ingresso strutturate, si è evidenziata una diversificazione.</a:t>
            </a:r>
          </a:p>
          <a:p>
            <a:pPr algn="just">
              <a:buFontTx/>
              <a:buChar char="-"/>
            </a:pPr>
            <a:r>
              <a:rPr lang="it-IT" sz="1600" dirty="0"/>
              <a:t>Cinque alunni con ottime abilità di base, rapido apprendimento, capacità di affrontare situazioni nuove e compiti complessi. </a:t>
            </a:r>
          </a:p>
          <a:p>
            <a:pPr algn="just">
              <a:buFontTx/>
              <a:buChar char="-"/>
            </a:pPr>
            <a:r>
              <a:rPr lang="it-IT" sz="1600" dirty="0"/>
              <a:t>Quattro bambini con buone abilità di base, apprendimento costante. Necessitano tuttavia di chiarimenti nelle procedure operative; 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it-IT"/>
              <a:t>Quando </a:t>
            </a:r>
          </a:p>
        </p:txBody>
      </p:sp>
      <p:sp>
        <p:nvSpPr>
          <p:cNvPr id="10243" name="Segnaposto contenuto 2"/>
          <p:cNvSpPr>
            <a:spLocks noGrp="1"/>
          </p:cNvSpPr>
          <p:nvPr>
            <p:ph idx="1"/>
          </p:nvPr>
        </p:nvSpPr>
        <p:spPr>
          <a:xfrm>
            <a:off x="457200" y="1935163"/>
            <a:ext cx="8229600" cy="1637853"/>
          </a:xfrm>
        </p:spPr>
        <p:txBody>
          <a:bodyPr/>
          <a:lstStyle/>
          <a:p>
            <a:pPr eaLnBrk="1" hangingPunct="1">
              <a:buFont typeface="Arial" charset="0"/>
              <a:buNone/>
            </a:pPr>
            <a:r>
              <a:rPr lang="it-IT" dirty="0"/>
              <a:t>L’attività si svolge nel mese di Febbraio per la durata di due settimane. Sono previsti 2 incontri da 2 ore per ogni disciplina.</a:t>
            </a:r>
          </a:p>
          <a:p>
            <a:pPr eaLnBrk="1" hangingPunct="1">
              <a:buFont typeface="Arial" charset="0"/>
              <a:buNone/>
            </a:pPr>
            <a:endParaRPr lang="it-IT" dirty="0">
              <a:solidFill>
                <a:srgbClr val="FF0000"/>
              </a:solidFill>
            </a:endParaRPr>
          </a:p>
        </p:txBody>
      </p:sp>
      <p:sp>
        <p:nvSpPr>
          <p:cNvPr id="4" name="Titolo 1"/>
          <p:cNvSpPr txBox="1">
            <a:spLocks/>
          </p:cNvSpPr>
          <p:nvPr/>
        </p:nvSpPr>
        <p:spPr bwMode="auto">
          <a:xfrm>
            <a:off x="539750" y="4356100"/>
            <a:ext cx="8229600" cy="944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rIns="0" bIns="0" anchor="b"/>
          <a:lstStyle/>
          <a:p>
            <a:pPr>
              <a:defRPr/>
            </a:pPr>
            <a:r>
              <a:rPr lang="it-IT" sz="500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Dove </a:t>
            </a:r>
          </a:p>
        </p:txBody>
      </p:sp>
      <p:sp>
        <p:nvSpPr>
          <p:cNvPr id="5" name="Segnaposto contenuto 2"/>
          <p:cNvSpPr txBox="1">
            <a:spLocks/>
          </p:cNvSpPr>
          <p:nvPr/>
        </p:nvSpPr>
        <p:spPr bwMode="auto">
          <a:xfrm>
            <a:off x="611188" y="5446713"/>
            <a:ext cx="8229600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273050" indent="-273050">
              <a:spcBef>
                <a:spcPct val="20000"/>
              </a:spcBef>
              <a:buClr>
                <a:srgbClr val="0BD0D9"/>
              </a:buClr>
              <a:buSzPct val="95000"/>
              <a:buFont typeface="Arial" charset="0"/>
              <a:buNone/>
              <a:defRPr/>
            </a:pPr>
            <a:r>
              <a:rPr lang="it-IT" sz="2600" dirty="0">
                <a:latin typeface="+mn-lt"/>
                <a:cs typeface="+mn-cs"/>
              </a:rPr>
              <a:t>L’attività si svolge in aula con riorganizzazione degli spazi in funzione delle varie attività.</a:t>
            </a:r>
          </a:p>
          <a:p>
            <a:pPr marL="273050" indent="-273050">
              <a:spcBef>
                <a:spcPct val="20000"/>
              </a:spcBef>
              <a:buClr>
                <a:srgbClr val="0BD0D9"/>
              </a:buClr>
              <a:buSzPct val="95000"/>
              <a:buFont typeface="Arial" charset="0"/>
              <a:buNone/>
              <a:defRPr/>
            </a:pPr>
            <a:endParaRPr lang="it-IT" sz="2600" dirty="0">
              <a:latin typeface="+mn-lt"/>
              <a:cs typeface="+mn-cs"/>
            </a:endParaRPr>
          </a:p>
          <a:p>
            <a:pPr marL="273050" indent="-273050">
              <a:spcBef>
                <a:spcPct val="20000"/>
              </a:spcBef>
              <a:buClr>
                <a:srgbClr val="0BD0D9"/>
              </a:buClr>
              <a:buSzPct val="95000"/>
              <a:buFont typeface="Arial" charset="0"/>
              <a:buNone/>
              <a:defRPr/>
            </a:pPr>
            <a:endParaRPr lang="it-IT" sz="2600" dirty="0">
              <a:solidFill>
                <a:srgbClr val="FF0000"/>
              </a:solidFill>
              <a:latin typeface="+mn-lt"/>
              <a:cs typeface="+mn-cs"/>
            </a:endParaRPr>
          </a:p>
        </p:txBody>
      </p:sp>
    </p:spTree>
  </p:cSld>
  <p:clrMapOvr>
    <a:masterClrMapping/>
  </p:clrMapOvr>
  <p:transition>
    <p:dissolv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981075"/>
            <a:ext cx="8229600" cy="1727200"/>
          </a:xfrm>
        </p:spPr>
        <p:txBody>
          <a:bodyPr>
            <a:noAutofit/>
          </a:bodyPr>
          <a:lstStyle/>
          <a:p>
            <a:pPr>
              <a:defRPr/>
            </a:pPr>
            <a:br>
              <a:rPr lang="it-IT" sz="4400" dirty="0">
                <a:latin typeface="Cambria" pitchFamily="18" charset="0"/>
              </a:rPr>
            </a:br>
            <a:br>
              <a:rPr lang="it-IT" sz="4400" dirty="0">
                <a:latin typeface="Cambria" pitchFamily="18" charset="0"/>
              </a:rPr>
            </a:br>
            <a:br>
              <a:rPr lang="it-IT" sz="4400" dirty="0">
                <a:latin typeface="Cambria" pitchFamily="18" charset="0"/>
              </a:rPr>
            </a:br>
            <a:r>
              <a:rPr lang="it-IT" sz="4400" dirty="0">
                <a:latin typeface="Cambria" pitchFamily="18" charset="0"/>
              </a:rPr>
              <a:t>COMPETENZE CHIAVE e </a:t>
            </a:r>
            <a:br>
              <a:rPr lang="it-IT" sz="4400" dirty="0">
                <a:latin typeface="Cambria" pitchFamily="18" charset="0"/>
              </a:rPr>
            </a:br>
            <a:r>
              <a:rPr lang="it-IT" sz="3600" dirty="0">
                <a:latin typeface="Cambria" pitchFamily="18" charset="0"/>
              </a:rPr>
              <a:t>TRAGUARDI PER LO SVILUPPO DELLA COMPETENZA</a:t>
            </a:r>
          </a:p>
        </p:txBody>
      </p:sp>
      <p:sp>
        <p:nvSpPr>
          <p:cNvPr id="3" name="CasellaDiTesto 2">
            <a:extLst>
              <a:ext uri="{FF2B5EF4-FFF2-40B4-BE49-F238E27FC236}">
                <a16:creationId xmlns:a16="http://schemas.microsoft.com/office/drawing/2014/main" id="{7F229450-1455-455F-8A33-E23E18AFA21F}"/>
              </a:ext>
            </a:extLst>
          </p:cNvPr>
          <p:cNvSpPr txBox="1"/>
          <p:nvPr/>
        </p:nvSpPr>
        <p:spPr>
          <a:xfrm>
            <a:off x="457200" y="2852936"/>
            <a:ext cx="3610744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400" dirty="0"/>
              <a:t>competenza alfabetica funzionale;</a:t>
            </a:r>
          </a:p>
          <a:p>
            <a:r>
              <a:rPr lang="it-IT" sz="1400" dirty="0"/>
              <a:t>competenza multilinguistica;</a:t>
            </a:r>
          </a:p>
          <a:p>
            <a:r>
              <a:rPr lang="it-IT" sz="1400" dirty="0"/>
              <a:t>competenza matematica e competenza di base in scienze e tecnologie;</a:t>
            </a:r>
          </a:p>
          <a:p>
            <a:r>
              <a:rPr lang="it-IT" sz="1400" dirty="0"/>
              <a:t>competenza digitale;</a:t>
            </a:r>
          </a:p>
          <a:p>
            <a:r>
              <a:rPr lang="it-IT" sz="1400" dirty="0"/>
              <a:t>competenza personale, sociale e capacità di imparare ad imparare;</a:t>
            </a:r>
          </a:p>
          <a:p>
            <a:r>
              <a:rPr lang="it-IT" sz="1400" dirty="0"/>
              <a:t>competenza sociale e civica in materia di cittadinanza;</a:t>
            </a:r>
          </a:p>
          <a:p>
            <a:r>
              <a:rPr lang="it-IT" sz="1400" dirty="0"/>
              <a:t>competenza imprenditoriale;</a:t>
            </a:r>
          </a:p>
          <a:p>
            <a:r>
              <a:rPr lang="it-IT" sz="1400" dirty="0"/>
              <a:t>competenza in materia di consapevolezza ed espressione culturali.</a:t>
            </a:r>
          </a:p>
        </p:txBody>
      </p:sp>
      <p:sp>
        <p:nvSpPr>
          <p:cNvPr id="4" name="CasellaDiTesto 3">
            <a:extLst>
              <a:ext uri="{FF2B5EF4-FFF2-40B4-BE49-F238E27FC236}">
                <a16:creationId xmlns:a16="http://schemas.microsoft.com/office/drawing/2014/main" id="{EA6F5CBD-FBCD-4B39-B04E-EE754C0D72D0}"/>
              </a:ext>
            </a:extLst>
          </p:cNvPr>
          <p:cNvSpPr txBox="1"/>
          <p:nvPr/>
        </p:nvSpPr>
        <p:spPr>
          <a:xfrm>
            <a:off x="4572000" y="2852936"/>
            <a:ext cx="3744416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400" dirty="0"/>
              <a:t>In questa attività verifico:</a:t>
            </a:r>
          </a:p>
          <a:p>
            <a:r>
              <a:rPr lang="it-IT" sz="1400" dirty="0"/>
              <a:t>-competenza multilinguistica</a:t>
            </a:r>
          </a:p>
          <a:p>
            <a:r>
              <a:rPr lang="it-IT" sz="1400" dirty="0"/>
              <a:t>-competenza digitale</a:t>
            </a:r>
          </a:p>
          <a:p>
            <a:r>
              <a:rPr lang="it-IT" sz="1400" dirty="0"/>
              <a:t>-competenza personale, sociale e capacità di imparare ad imparare;</a:t>
            </a:r>
          </a:p>
          <a:p>
            <a:endParaRPr lang="it-IT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67544" y="980728"/>
            <a:ext cx="8229600" cy="791443"/>
          </a:xfrm>
        </p:spPr>
        <p:txBody>
          <a:bodyPr>
            <a:noAutofit/>
          </a:bodyPr>
          <a:lstStyle/>
          <a:p>
            <a:pPr>
              <a:defRPr/>
            </a:pPr>
            <a:br>
              <a:rPr lang="it-IT" sz="4400" dirty="0">
                <a:latin typeface="Cambria" pitchFamily="18" charset="0"/>
              </a:rPr>
            </a:br>
            <a:br>
              <a:rPr lang="it-IT" sz="4400" dirty="0">
                <a:latin typeface="Cambria" pitchFamily="18" charset="0"/>
              </a:rPr>
            </a:br>
            <a:br>
              <a:rPr lang="it-IT" sz="4400" dirty="0">
                <a:latin typeface="Cambria" pitchFamily="18" charset="0"/>
              </a:rPr>
            </a:br>
            <a:r>
              <a:rPr lang="it-IT" sz="4400" dirty="0">
                <a:latin typeface="Cambria" pitchFamily="18" charset="0"/>
              </a:rPr>
              <a:t>OBIETTIVI FORMATIVI </a:t>
            </a:r>
            <a:endParaRPr lang="it-IT" sz="3600" dirty="0">
              <a:latin typeface="Cambria" pitchFamily="18" charset="0"/>
            </a:endParaRPr>
          </a:p>
        </p:txBody>
      </p:sp>
      <p:sp>
        <p:nvSpPr>
          <p:cNvPr id="4" name="CasellaDiTesto 3">
            <a:extLst>
              <a:ext uri="{FF2B5EF4-FFF2-40B4-BE49-F238E27FC236}">
                <a16:creationId xmlns:a16="http://schemas.microsoft.com/office/drawing/2014/main" id="{D0512219-EFF0-4177-BBA6-3F18857B37CC}"/>
              </a:ext>
            </a:extLst>
          </p:cNvPr>
          <p:cNvSpPr txBox="1"/>
          <p:nvPr/>
        </p:nvSpPr>
        <p:spPr>
          <a:xfrm>
            <a:off x="611560" y="2060848"/>
            <a:ext cx="705678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/>
              <a:t>Inglese: Conoscere e acquisire i vocaboli relativi all’ambiente bosco</a:t>
            </a:r>
          </a:p>
          <a:p>
            <a:r>
              <a:rPr lang="it-IT" dirty="0"/>
              <a:t>Geografia: Conoscere il bosco, la flora e la fauna</a:t>
            </a:r>
          </a:p>
          <a:p>
            <a:r>
              <a:rPr lang="it-IT" dirty="0"/>
              <a:t>Arte: sperimentare strumenti e tecniche diverse per realizzare prodotti grafici</a:t>
            </a:r>
          </a:p>
        </p:txBody>
      </p:sp>
    </p:spTree>
    <p:extLst>
      <p:ext uri="{BB962C8B-B14F-4D97-AF65-F5344CB8AC3E}">
        <p14:creationId xmlns:p14="http://schemas.microsoft.com/office/powerpoint/2010/main" val="232915848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539552" y="836712"/>
            <a:ext cx="8229600" cy="791443"/>
          </a:xfrm>
        </p:spPr>
        <p:txBody>
          <a:bodyPr>
            <a:noAutofit/>
          </a:bodyPr>
          <a:lstStyle/>
          <a:p>
            <a:pPr>
              <a:defRPr/>
            </a:pPr>
            <a:br>
              <a:rPr lang="it-IT" sz="3600" dirty="0">
                <a:latin typeface="Cambria" pitchFamily="18" charset="0"/>
              </a:rPr>
            </a:br>
            <a:br>
              <a:rPr lang="it-IT" sz="3600" dirty="0">
                <a:latin typeface="Cambria" pitchFamily="18" charset="0"/>
              </a:rPr>
            </a:br>
            <a:br>
              <a:rPr lang="it-IT" sz="3600" dirty="0">
                <a:latin typeface="Cambria" pitchFamily="18" charset="0"/>
              </a:rPr>
            </a:br>
            <a:r>
              <a:rPr lang="it-IT" sz="3600" dirty="0">
                <a:latin typeface="Cambria" pitchFamily="18" charset="0"/>
              </a:rPr>
              <a:t>OBIETTIVI SPECIFICI D’APPRENDIMENTO </a:t>
            </a:r>
            <a:endParaRPr lang="it-IT" sz="2800" dirty="0">
              <a:latin typeface="Cambria" pitchFamily="18" charset="0"/>
            </a:endParaRPr>
          </a:p>
        </p:txBody>
      </p:sp>
      <p:sp>
        <p:nvSpPr>
          <p:cNvPr id="3" name="CasellaDiTesto 2">
            <a:extLst>
              <a:ext uri="{FF2B5EF4-FFF2-40B4-BE49-F238E27FC236}">
                <a16:creationId xmlns:a16="http://schemas.microsoft.com/office/drawing/2014/main" id="{CB676447-F3B5-4436-BB53-4DC444495DFA}"/>
              </a:ext>
            </a:extLst>
          </p:cNvPr>
          <p:cNvSpPr txBox="1"/>
          <p:nvPr/>
        </p:nvSpPr>
        <p:spPr>
          <a:xfrm>
            <a:off x="683568" y="1988840"/>
            <a:ext cx="7272808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/>
              <a:t>Inglese: </a:t>
            </a:r>
          </a:p>
          <a:p>
            <a:r>
              <a:rPr lang="it-IT" dirty="0"/>
              <a:t>-  produrre frasi significative riferite ad oggetti, luoghi, persone, situazioni note. </a:t>
            </a:r>
          </a:p>
          <a:p>
            <a:r>
              <a:rPr lang="it-IT" dirty="0"/>
              <a:t>-Comprendere cartoline, biglietti e brevi messaggi, accompagnati preferibilmente da supporti visivi o sonori, cogliendo parole e frasi già acquisite a livello orale.</a:t>
            </a:r>
          </a:p>
          <a:p>
            <a:r>
              <a:rPr lang="it-IT" dirty="0"/>
              <a:t>Geografia:</a:t>
            </a:r>
          </a:p>
          <a:p>
            <a:pPr marL="285750" indent="-285750">
              <a:buFontTx/>
              <a:buChar char="-"/>
            </a:pPr>
            <a:r>
              <a:rPr lang="it-IT" dirty="0"/>
              <a:t>Individuare e descrivere gli elementi fisici che caratterizzano gli ambienti naturali. </a:t>
            </a:r>
          </a:p>
          <a:p>
            <a:r>
              <a:rPr lang="it-IT" dirty="0"/>
              <a:t>Arte:</a:t>
            </a:r>
          </a:p>
          <a:p>
            <a:r>
              <a:rPr lang="it-IT" dirty="0"/>
              <a:t>- Trasformare immagini e materiali ricercando soluzioni figurative originali.</a:t>
            </a:r>
          </a:p>
        </p:txBody>
      </p:sp>
    </p:spTree>
    <p:extLst>
      <p:ext uri="{BB962C8B-B14F-4D97-AF65-F5344CB8AC3E}">
        <p14:creationId xmlns:p14="http://schemas.microsoft.com/office/powerpoint/2010/main" val="2064179442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quinozio">
  <a:themeElements>
    <a:clrScheme name="Equinozio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Equinozio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Equinozio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Equinozio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E2D700"/>
    </a:hlink>
    <a:folHlink>
      <a:srgbClr val="85DFD0"/>
    </a:folHlink>
  </a:clrScheme>
</a:themeOverride>
</file>

<file path=ppt/theme/themeOverride2.xml><?xml version="1.0" encoding="utf-8"?>
<a:themeOverride xmlns:a="http://schemas.openxmlformats.org/drawingml/2006/main">
  <a:clrScheme name="Equinozio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E2D700"/>
    </a:hlink>
    <a:folHlink>
      <a:srgbClr val="85DFD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10</TotalTime>
  <Words>925</Words>
  <Application>Microsoft Office PowerPoint</Application>
  <PresentationFormat>Presentazione su schermo (4:3)</PresentationFormat>
  <Paragraphs>88</Paragraphs>
  <Slides>17</Slides>
  <Notes>3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5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17</vt:i4>
      </vt:variant>
    </vt:vector>
  </HeadingPairs>
  <TitlesOfParts>
    <vt:vector size="23" baseType="lpstr">
      <vt:lpstr>Arial</vt:lpstr>
      <vt:lpstr>Calibri</vt:lpstr>
      <vt:lpstr>Cambria</vt:lpstr>
      <vt:lpstr>Constantia</vt:lpstr>
      <vt:lpstr>Wingdings 2</vt:lpstr>
      <vt:lpstr>Equinozio</vt:lpstr>
      <vt:lpstr>L'apprendimento cooperativo è un metodo di insegnamento / apprendimento che utilizza i piccoli gruppi attraverso i quali è possibile migliorare sia gli apprendimenti che le relazioni sociali. Questa procedura è molto usata tra i docenti della scuola PRIMARIA anche per l'inclusione degli alunni con bisogni educativi speciali. Nell’ambito del laboratorio il docente  progetti un intervento didattico multidisciplinare atto a promuovere nella sua classe gruppi cooperativi alla presenza di alunni con disabilità.</vt:lpstr>
      <vt:lpstr>Presentazione standard di PowerPoint</vt:lpstr>
      <vt:lpstr>Destinatari</vt:lpstr>
      <vt:lpstr>MOTIVAZIONE</vt:lpstr>
      <vt:lpstr>Situazione di partenza (valutazione diagnostica)</vt:lpstr>
      <vt:lpstr>Quando </vt:lpstr>
      <vt:lpstr>   COMPETENZE CHIAVE e  TRAGUARDI PER LO SVILUPPO DELLA COMPETENZA</vt:lpstr>
      <vt:lpstr>   OBIETTIVI FORMATIVI </vt:lpstr>
      <vt:lpstr>   OBIETTIVI SPECIFICI D’APPRENDIMENTO </vt:lpstr>
      <vt:lpstr>Scelte metodologiche</vt:lpstr>
      <vt:lpstr>Materiali e strumenti</vt:lpstr>
      <vt:lpstr>Con che cosa</vt:lpstr>
      <vt:lpstr>ATTIVITA’</vt:lpstr>
      <vt:lpstr>ATTIVITA’</vt:lpstr>
      <vt:lpstr>ATTIVITA’</vt:lpstr>
      <vt:lpstr>DOCUMENTAZIONE</vt:lpstr>
      <vt:lpstr>Verifica e valutazione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L'apprendimento cooperativo è un metodo di insegnamento / apprendimento che utilizza i piccoli gruppi attraverso i quali è possibile migliorare sia gli apprendimenti che le relazioni sociali. Questa procedura è molto usata tra i docenti della scuola PRIMARIA anche per l'inclusione degli alunni con bisogni educativi speciali. Nell’ambito del laboratorio il docente  progetti un intervento didattico multidisciplinare atto a promuovere nella sua classe gruppi cooperativi alla presenza di alunni con disabilità.</dc:title>
  <dc:creator>Loredana</dc:creator>
  <cp:lastModifiedBy>Loredana</cp:lastModifiedBy>
  <cp:revision>4</cp:revision>
  <dcterms:created xsi:type="dcterms:W3CDTF">2020-05-09T17:12:28Z</dcterms:created>
  <dcterms:modified xsi:type="dcterms:W3CDTF">2020-06-02T12:08:51Z</dcterms:modified>
</cp:coreProperties>
</file>